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</p:sldIdLst>
  <p:sldSz cy="6858000" cx="12192000"/>
  <p:notesSz cx="6858000" cy="9144000"/>
  <p:embeddedFontLst>
    <p:embeddedFont>
      <p:font typeface="Helvetica Neue"/>
      <p:regular r:id="rId62"/>
      <p:bold r:id="rId63"/>
      <p:italic r:id="rId64"/>
      <p:boldItalic r:id="rId65"/>
    </p:embeddedFont>
    <p:embeddedFont>
      <p:font typeface="Arial Black"/>
      <p:regular r:id="rId66"/>
    </p:embeddedFont>
    <p:embeddedFont>
      <p:font typeface="Helvetica Neue Light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743B658-326C-42AA-94FB-86484A30B38C}">
  <a:tblStyle styleId="{5743B658-326C-42AA-94FB-86484A30B38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0" Type="http://schemas.openxmlformats.org/officeDocument/2006/relationships/font" Target="fonts/HelveticaNeueLight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-regular.fntdata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HelveticaNeue-italic.fntdata"/><Relationship Id="rId63" Type="http://schemas.openxmlformats.org/officeDocument/2006/relationships/font" Target="fonts/HelveticaNeue-bold.fntdata"/><Relationship Id="rId22" Type="http://schemas.openxmlformats.org/officeDocument/2006/relationships/slide" Target="slides/slide16.xml"/><Relationship Id="rId66" Type="http://schemas.openxmlformats.org/officeDocument/2006/relationships/font" Target="fonts/ArialBlack-regular.fntdata"/><Relationship Id="rId21" Type="http://schemas.openxmlformats.org/officeDocument/2006/relationships/slide" Target="slides/slide15.xml"/><Relationship Id="rId65" Type="http://schemas.openxmlformats.org/officeDocument/2006/relationships/font" Target="fonts/HelveticaNeue-boldItalic.fntdata"/><Relationship Id="rId24" Type="http://schemas.openxmlformats.org/officeDocument/2006/relationships/slide" Target="slides/slide18.xml"/><Relationship Id="rId68" Type="http://schemas.openxmlformats.org/officeDocument/2006/relationships/font" Target="fonts/HelveticaNeueLight-bold.fntdata"/><Relationship Id="rId23" Type="http://schemas.openxmlformats.org/officeDocument/2006/relationships/slide" Target="slides/slide17.xml"/><Relationship Id="rId67" Type="http://schemas.openxmlformats.org/officeDocument/2006/relationships/font" Target="fonts/HelveticaNeueLight-regular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HelveticaNeueLight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Alright everyone, lets start. So welcome to Research Computing’s New User Seminar. My name is Daniel, and I’ll be walking you through </a:t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 spaces are appropriate for different kinds of data and I/O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" name="Google Shape;444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4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" name="Google Shape;454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4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4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4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4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4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" name="Google Shape;535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5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5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5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5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b="0" i="0" sz="6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b="0" i="0" sz="6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b="0" i="0" sz="32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b="0" i="0" sz="32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5" name="Google Shape;15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rcamp.rc.colorado.edu/accounts/account-request/create/verify/ucb" TargetMode="External"/><Relationship Id="rId4" Type="http://schemas.openxmlformats.org/officeDocument/2006/relationships/hyperlink" Target="https://www.acns.colostate.edu/hpc/summit-get-started/" TargetMode="External"/><Relationship Id="rId5" Type="http://schemas.openxmlformats.org/officeDocument/2006/relationships/hyperlink" Target="mailto:rc-help@colorado.edu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rc-help@colorado.edu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rc-help@colorado.edu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Daniel.Trahan@Colorado.Edu" TargetMode="External"/><Relationship Id="rId4" Type="http://schemas.openxmlformats.org/officeDocument/2006/relationships/hyperlink" Target="mailto:Daniel.Trahan@Colorado.Edu" TargetMode="External"/><Relationship Id="rId5" Type="http://schemas.openxmlformats.org/officeDocument/2006/relationships/hyperlink" Target="http://www.colorado.edu/rc" TargetMode="External"/><Relationship Id="rId6" Type="http://schemas.openxmlformats.org/officeDocument/2006/relationships/hyperlink" Target="https://github.com/ResearchComputing/New_User_Seminar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globus.org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mailto:rc-help@colorado.edu" TargetMode="External"/><Relationship Id="rId4" Type="http://schemas.openxmlformats.org/officeDocument/2006/relationships/hyperlink" Target="https://github.com/ResearchComputing/New_User_Seminar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slurm.schedmd.com/sbatch.html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://slurm.schedmd.com/sbatch.html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ResearchComputing/New_User_Seminar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://slurm.schedmd.com/squeue.html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slurm.schedmd.com/squeue.html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ResearchComputing/New_User_Seminar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hyperlink" Target="mailto:username@login.rc.colorado.edu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hyperlink" Target="mailto:rc-help@colorado.edu" TargetMode="External"/><Relationship Id="rId4" Type="http://schemas.openxmlformats.org/officeDocument/2006/relationships/hyperlink" Target="http://tinyurl.com/curc-survey16" TargetMode="External"/><Relationship Id="rId5" Type="http://schemas.openxmlformats.org/officeDocument/2006/relationships/hyperlink" Target="https://github.com/ResearchComputing/New_User_Seminar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ResearchComputing/New_User_Semina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1525" l="0" r="0" t="0"/>
          <a:stretch/>
        </p:blipFill>
        <p:spPr>
          <a:xfrm>
            <a:off x="0" y="25"/>
            <a:ext cx="12192000" cy="46956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>
            <p:ph type="ctrTitle"/>
          </p:nvPr>
        </p:nvSpPr>
        <p:spPr>
          <a:xfrm>
            <a:off x="455775" y="4499225"/>
            <a:ext cx="9763800" cy="1313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20"/>
              <a:buFont typeface="Arial Black"/>
              <a:buNone/>
            </a:pPr>
            <a:r>
              <a:rPr i="0" lang="en-US" sz="432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Research Computing New User Seminar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3" name="Google Shape;93;p1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200" u="none" cap="none" strike="noStrik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New User Seminar</a:t>
            </a:r>
            <a:endParaRPr i="0" sz="1200" u="none" cap="none" strike="noStrik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13"/>
          <p:cNvSpPr txBox="1"/>
          <p:nvPr>
            <p:ph idx="4294967295" type="sldNum"/>
          </p:nvPr>
        </p:nvSpPr>
        <p:spPr>
          <a:xfrm>
            <a:off x="7720912" y="6356352"/>
            <a:ext cx="876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i="0" lang="en-US" sz="1200" u="none" cap="none" strike="noStrik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i="0" sz="1200" u="none" cap="none" strike="noStrik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Getting an RC Account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838200" y="1690700"/>
            <a:ext cx="105156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177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b="1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 Boulder users and affiliates: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65100" lvl="1" marL="6858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Request an account through the RC Account request portal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05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</a:pPr>
            <a:r>
              <a:rPr lang="en-US" sz="1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https://rcamp.rc.colorado.edu/accounts/account-request/create/verify/ucb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17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b="1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CSU Users: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Request an CSU eID if you don’t have one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Fill out account application form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Duo authentication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Then get an RC user account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https://www.acns.colostate.edu/hpc/summit-get-started/</a:t>
            </a:r>
            <a:endParaRPr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17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b="1"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RMACC Users: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Contact your local representative.  They will help you get an XSEDE account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8125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■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Need XSEDE account and Duo access through XSEDE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Contact us with your XSEDE username to start our local process if approved by your local contact and your XSEDE account is in place</a:t>
            </a:r>
            <a:endParaRPr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22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-US" sz="1400">
                <a:latin typeface="Helvetica Neue"/>
                <a:ea typeface="Helvetica Neue"/>
                <a:cs typeface="Helvetica Neue"/>
                <a:sym typeface="Helvetica Neue"/>
              </a:rPr>
              <a:t>If you don’t have a local representative then contact </a:t>
            </a:r>
            <a:r>
              <a:rPr lang="en-US" sz="1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r>
              <a:rPr lang="en-US" sz="1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2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22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Setting up Two-Factor Authentication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 this to provide an extra level of authentication, we are outside the firewall!</a:t>
            </a:r>
            <a:endParaRPr b="1"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0500" lvl="0" marL="2286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Duo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780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•"/>
            </a:pPr>
            <a:r>
              <a:rPr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Access through a smart phone app</a:t>
            </a:r>
            <a:endParaRPr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7800" lvl="1" marL="685800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•"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Access through text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77800" lvl="1" marL="685800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•"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Access through phone call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2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p23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Duo Authentication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7" name="Google Shape;197;p24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717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you get an account, contact </a:t>
            </a:r>
            <a:r>
              <a:rPr i="0" lang="en-US" sz="2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rc-help@colorado.edu</a:t>
            </a: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request a Duo invitation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71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you get the invitation, you’ll get a series of steps to complete Duo enrollment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71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RC supports Duo “push” and “phone call” for authentication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71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Greatly prefer “push”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71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in place UCB users can manage their Duo setup at duo.colorado.edu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774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None/>
            </a:pPr>
            <a:r>
              <a:t/>
            </a:r>
            <a:endParaRPr b="0" i="0" sz="238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0" name="Google Shape;200;p24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Allocations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717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will need a compute allocation to use any of our resources</a:t>
            </a:r>
            <a:endParaRPr sz="2200"/>
          </a:p>
          <a:p>
            <a:pPr indent="-21717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/>
              <a:t>Automatically added to UCB General when applying for your account</a:t>
            </a:r>
            <a:endParaRPr sz="2200"/>
          </a:p>
          <a:p>
            <a:pPr indent="-19050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en-US" sz="1800"/>
              <a:t>If you do not request access to Summit when signing up, then you won’t have access to UCB General</a:t>
            </a:r>
            <a:endParaRPr sz="1800"/>
          </a:p>
          <a:p>
            <a:pPr indent="-19050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en-US" sz="1800"/>
              <a:t>Contact 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rc-help@colorado.edu</a:t>
            </a:r>
            <a:r>
              <a:rPr lang="en-US" sz="1800"/>
              <a:t> if you are not part of UCB General</a:t>
            </a:r>
            <a:endParaRPr sz="1800"/>
          </a:p>
          <a:p>
            <a:pPr indent="-2171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Once you have some benchmarks, you will want to</a:t>
            </a:r>
            <a:r>
              <a:rPr lang="en-US" sz="2200"/>
              <a:t> request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/>
              <a:t>an 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allocation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9" name="Google Shape;209;p2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Why Do I Need An Allocation?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5" name="Google Shape;215;p2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</a:rPr>
              <a:t>I have an account – why do I need an allocation?</a:t>
            </a:r>
            <a:endParaRPr b="1" sz="2200"/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account validates you are eligible to use RC compute resources</a:t>
            </a:r>
            <a:endParaRPr sz="1800"/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allocation allows us to keep track of your use of the system</a:t>
            </a:r>
            <a:endParaRPr sz="1800"/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is important because:</a:t>
            </a:r>
            <a:endParaRPr sz="1800"/>
          </a:p>
          <a:p>
            <a:pPr indent="-2413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need to make sure we have enough resources to accommodate all of our users</a:t>
            </a:r>
            <a:endParaRPr sz="1600"/>
          </a:p>
          <a:p>
            <a:pPr indent="-2413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Helps for reporting to NSF and the CU Research &amp; Innovation Office</a:t>
            </a:r>
            <a:endParaRPr sz="1600"/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Applying for an allocation beyond </a:t>
            </a:r>
            <a:r>
              <a:rPr lang="en-US" sz="1800"/>
              <a:t>UCB General:</a:t>
            </a:r>
            <a:endParaRPr sz="1800"/>
          </a:p>
          <a:p>
            <a:pPr indent="-2413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Gives you higher priority in the system and access to more compute time</a:t>
            </a:r>
            <a:endParaRPr sz="1600"/>
          </a:p>
          <a:p>
            <a:pPr indent="-190500" lvl="0" marL="22860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/>
              <a:t>CSU and RMACC users already have one set up.</a:t>
            </a:r>
            <a:endParaRPr b="1" sz="2200"/>
          </a:p>
          <a:p>
            <a:pPr indent="-190500" lvl="0" marL="22860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/>
              <a:t>Not all UCB users need or want to use Summit</a:t>
            </a:r>
            <a:endParaRPr sz="1600"/>
          </a:p>
        </p:txBody>
      </p:sp>
      <p:sp>
        <p:nvSpPr>
          <p:cNvPr id="216" name="Google Shape;216;p2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8" name="Google Shape;218;p2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Fair Share?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679950" y="1818822"/>
            <a:ext cx="10832100" cy="30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384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Fair share scheduling uses a complex formula to determine priority in queue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Looks at load for each user and each QOS and balances utilization to fairly share resources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Involves historical use by user plus how long job has been in the queue</a:t>
            </a:r>
            <a:endParaRPr i="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System will first look at weighted average utilization of user mostly over the last 4 weeks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Then compare it to the fair share target percentage of a user 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5" name="Google Shape;225;p2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p2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Fair Share Target Percentage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3" name="Google Shape;233;p28"/>
          <p:cNvSpPr txBox="1"/>
          <p:nvPr>
            <p:ph idx="1" type="body"/>
          </p:nvPr>
        </p:nvSpPr>
        <p:spPr>
          <a:xfrm>
            <a:off x="838200" y="1690700"/>
            <a:ext cx="10515600" cy="4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050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target percentage depends on your priority based on your project proposal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 not associated with a project shares a target percentage of 13% (20% of the CU fraction)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479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guaranteed level per user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you are under (over) your target percentage (based on a 4 week average) your priority is increased (decreased)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Reminder this all only impacts pending jobs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no other pending jobs and enough resources are available then your job will run regardless of your previous usage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0804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t/>
            </a:r>
            <a:endParaRPr b="0" i="0" sz="217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p28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Logging In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2" name="Google Shape;242;p29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534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It’s important to note that you are NOT logging into any specific resource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73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Summit, etc.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When you log in, you land on our login nodes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From there, you can access our other resources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2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5" name="Google Shape;245;p29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RC Resource Access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1" name="Google Shape;251;p30"/>
          <p:cNvSpPr txBox="1"/>
          <p:nvPr>
            <p:ph idx="1" type="body"/>
          </p:nvPr>
        </p:nvSpPr>
        <p:spPr>
          <a:xfrm>
            <a:off x="625375" y="1748224"/>
            <a:ext cx="9888600" cy="25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050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login to an RC login node: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</a:t>
            </a:r>
            <a:r>
              <a:rPr i="0" lang="en-US" sz="2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ssh username@login.rc.colorado.edu</a:t>
            </a:r>
            <a:endParaRPr i="0" sz="22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t/>
            </a:r>
            <a:endParaRPr b="0" i="0" sz="2170" u="none" cap="none" strike="noStrik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E</a:t>
            </a: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nter your password as: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duo:identikey_password</a:t>
            </a:r>
            <a:endParaRPr i="0" sz="217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2" name="Google Shape;252;p3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4" name="Google Shape;254;p30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Navigating our Systems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0" name="Google Shape;260;p31"/>
          <p:cNvSpPr txBox="1"/>
          <p:nvPr>
            <p:ph idx="1" type="body"/>
          </p:nvPr>
        </p:nvSpPr>
        <p:spPr>
          <a:xfrm>
            <a:off x="838200" y="17514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05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Now that you’ve logged in, now what?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are the different node types we have?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are the different storage spaces?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13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■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should I be putting in these storage spaces?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do I transfer data around?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do I deal with software?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3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3" name="Google Shape;263;p31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title"/>
          </p:nvPr>
        </p:nvSpPr>
        <p:spPr>
          <a:xfrm>
            <a:off x="547500" y="372725"/>
            <a:ext cx="110970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Research Computing New User Seminar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0" name="Google Shape;100;p14"/>
          <p:cNvSpPr txBox="1"/>
          <p:nvPr>
            <p:ph idx="1" type="body"/>
          </p:nvPr>
        </p:nvSpPr>
        <p:spPr>
          <a:xfrm>
            <a:off x="838200" y="1825625"/>
            <a:ext cx="10515600" cy="21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Daniel Trahan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Daniel.Trahan</a:t>
            </a:r>
            <a:r>
              <a:rPr i="0" lang="en-US" sz="24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@Colorado.Edu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www.colorado.edu/rc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i="0" lang="en-US" sz="24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https://github.com/ResearchComputing/New_User_Seminar</a:t>
            </a: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08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i="0" sz="2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Google Shape;101;p1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3" name="Google Shape;103;p14"/>
          <p:cNvCxnSpPr/>
          <p:nvPr/>
        </p:nvCxnSpPr>
        <p:spPr>
          <a:xfrm>
            <a:off x="625375" y="1444375"/>
            <a:ext cx="1075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Different Node Types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0" name="Google Shape;270;p32"/>
          <p:cNvSpPr txBox="1"/>
          <p:nvPr>
            <p:ph idx="1" type="body"/>
          </p:nvPr>
        </p:nvSpPr>
        <p:spPr>
          <a:xfrm>
            <a:off x="838200" y="1595300"/>
            <a:ext cx="10515600" cy="44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Login nodes</a:t>
            </a:r>
            <a:endParaRPr b="1"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Four virtual machines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is where you are when you log in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heavy computation, interactive jobs, or long running processes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Script or code editing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Job submission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Compile nodes</a:t>
            </a:r>
            <a:endParaRPr b="1"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Where you compile code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Explore the Summit software environment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Compute/batch nodes</a:t>
            </a:r>
            <a:endParaRPr b="1"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is where jobs that are submitted through the scheduler run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Intended for heavy computation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p3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3" name="Google Shape;273;p32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Spaces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0" name="Google Shape;280;p33"/>
          <p:cNvSpPr txBox="1"/>
          <p:nvPr>
            <p:ph idx="1" type="body"/>
          </p:nvPr>
        </p:nvSpPr>
        <p:spPr>
          <a:xfrm>
            <a:off x="974201" y="1563501"/>
            <a:ext cx="3583800" cy="4415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384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Home Directories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/home/$USER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for direct computation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Small quota (2 GB)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Backed up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b="1"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$PROJECT Space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/projects/$USER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Mid level quota (250 GB)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Large file storage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6283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Backed up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2191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191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None/>
            </a:pPr>
            <a:r>
              <a:t/>
            </a:r>
            <a:endParaRPr b="0" i="0" sz="1679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3"/>
          <p:cNvSpPr txBox="1"/>
          <p:nvPr/>
        </p:nvSpPr>
        <p:spPr>
          <a:xfrm>
            <a:off x="4840900" y="1563500"/>
            <a:ext cx="3664800" cy="4415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Directory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1" marL="640080" marR="0" rtl="0" algn="l">
              <a:spcBef>
                <a:spcPts val="440"/>
              </a:spcBef>
              <a:spcAft>
                <a:spcPts val="0"/>
              </a:spcAft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/scratch/summit/$USER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1" marL="640080" marR="0" rtl="0" algn="l">
              <a:spcBef>
                <a:spcPts val="440"/>
              </a:spcBef>
              <a:spcAft>
                <a:spcPts val="0"/>
              </a:spcAft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TB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2" marL="1005839" marR="0" rtl="0" algn="l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■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ask for more if needed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1" marL="640080" marR="0" rtl="0" algn="l">
              <a:spcBef>
                <a:spcPts val="440"/>
              </a:spcBef>
              <a:spcAft>
                <a:spcPts val="0"/>
              </a:spcAft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Files purged around 90 days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8900" lvl="1" marL="640080" marR="0" rtl="0" algn="l"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8900" lvl="1" marL="640080" marR="0" rtl="0" algn="l">
              <a:spcBef>
                <a:spcPts val="44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2" name="Google Shape;282;p3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4" name="Google Shape;284;p33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Belongs Where?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0" name="Google Shape;290;p34"/>
          <p:cNvSpPr txBox="1"/>
          <p:nvPr>
            <p:ph idx="1" type="body"/>
          </p:nvPr>
        </p:nvSpPr>
        <p:spPr>
          <a:xfrm>
            <a:off x="929000" y="1518225"/>
            <a:ext cx="10122000" cy="45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178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 and Scripts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Very small files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Inappropriate for sharing files with others 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Inappropriate for job output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178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Code/files/libraries relevant for any software you are installing (if you want to share files with others)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Mid-level size input files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Appropriate for sharing files with others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Inappropriate for job output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178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/scratch/summit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from running jobs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Large files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Appropriate for sharing files with others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654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IS NOT APPROPRIATE FOR LONG TERM STORAGE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1" name="Google Shape;291;p3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3" name="Google Shape;293;p34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Transferring Data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9" name="Google Shape;299;p3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050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Globus is Research Computing’s preferred method of data transfer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Designed with researchers in mind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End points between computers make for efficient data transfer with an easy to use interface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479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Endpoints are different locations that data can be moved to/from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479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Personal or multi-user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05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Rsync and sftp through the login nodes is good for small transfers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0" name="Google Shape;300;p3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2" name="Google Shape;302;p3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Setting Up Globus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3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lang="en-US" sz="2400">
                <a:latin typeface="Helvetica Neue"/>
                <a:ea typeface="Helvetica Neue"/>
                <a:cs typeface="Helvetica Neue"/>
                <a:sym typeface="Helvetica Neue"/>
              </a:rPr>
              <a:t>Log into your account through </a:t>
            </a: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Globus.org </a:t>
            </a:r>
            <a:r>
              <a:rPr b="1" lang="en-US" sz="2400">
                <a:latin typeface="Helvetica Neue"/>
                <a:ea typeface="Helvetica Neue"/>
                <a:cs typeface="Helvetica Neue"/>
                <a:sym typeface="Helvetica Neue"/>
              </a:rPr>
              <a:t>with your identikey and identikey password</a:t>
            </a:r>
            <a:endParaRPr b="1"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Make your personal computer an endpoint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needed if you are transferring between two other endpoints, like a repository and RC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Transfer data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59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www.globus.org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76199" lvl="1" marL="45710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1" name="Google Shape;311;p3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7" name="Google Shape;317;p37"/>
          <p:cNvSpPr txBox="1"/>
          <p:nvPr>
            <p:ph idx="1" type="body"/>
          </p:nvPr>
        </p:nvSpPr>
        <p:spPr>
          <a:xfrm>
            <a:off x="838200" y="169070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8787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Common software is available to everyone on the systems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8787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lang="en-US" sz="2400">
                <a:latin typeface="Helvetica Neue"/>
                <a:ea typeface="Helvetica Neue"/>
                <a:cs typeface="Helvetica Neue"/>
                <a:sym typeface="Helvetica Neue"/>
              </a:rPr>
              <a:t>You c</a:t>
            </a: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 install your own software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6087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But you are responsible for support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6087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are happy to assist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20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Research Computing uses modules to manage software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6087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○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can load modules to prepare your environment for using software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85419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■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 any environment variables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85419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■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 environment so application can find appropriate libraries, etc.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90804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t/>
            </a:r>
            <a:endParaRPr i="0" sz="217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8" name="Google Shape;318;p3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p3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Important Things to Know About Modules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8"/>
          <p:cNvSpPr txBox="1"/>
          <p:nvPr>
            <p:ph idx="1" type="body"/>
          </p:nvPr>
        </p:nvSpPr>
        <p:spPr>
          <a:xfrm>
            <a:off x="838200" y="1584700"/>
            <a:ext cx="10515600" cy="44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717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 modules might require a specific hierarchy to load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some modules, you may need to specify a specific version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0825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example</a:t>
            </a:r>
            <a:r>
              <a:rPr lang="en-US" sz="1600"/>
              <a:t>: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0" lang="en-US" sz="16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load R/3.3.0</a:t>
            </a:r>
            <a:endParaRPr i="0" sz="16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other modules, you may be able to be more generic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0825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example</a:t>
            </a:r>
            <a:r>
              <a:rPr lang="en-US" sz="1600"/>
              <a:t>:</a:t>
            </a:r>
            <a:r>
              <a:rPr i="0" lang="en-US" sz="1600" u="none" cap="none" strike="noStrike">
                <a:solidFill>
                  <a:schemeClr val="dk1"/>
                </a:solidFill>
              </a:rPr>
              <a:t> </a:t>
            </a:r>
            <a:r>
              <a:rPr i="0" lang="en-US" sz="16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load matlab </a:t>
            </a:r>
            <a:endParaRPr sz="16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 modules may require you to first load other modules that they depend on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find dependencies for a module, type:</a:t>
            </a: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spider &lt;package&gt;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find out what software is available, type</a:t>
            </a:r>
            <a:r>
              <a:rPr lang="en-US" sz="2200"/>
              <a:t>:</a:t>
            </a:r>
            <a:r>
              <a:rPr lang="en-US" sz="2200">
                <a:solidFill>
                  <a:srgbClr val="0000FF"/>
                </a:solidFill>
              </a:rPr>
              <a:t>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avail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571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set up your environment to use a software package, type: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load &lt;package&gt;/&lt;version&gt;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1174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None/>
            </a:pPr>
            <a:r>
              <a:t/>
            </a:r>
            <a:endParaRPr b="0" i="0" sz="17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9" name="Google Shape;329;p38"/>
          <p:cNvCxnSpPr/>
          <p:nvPr/>
        </p:nvCxnSpPr>
        <p:spPr>
          <a:xfrm>
            <a:off x="625375" y="1444375"/>
            <a:ext cx="110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9"/>
          <p:cNvSpPr txBox="1"/>
          <p:nvPr>
            <p:ph type="title"/>
          </p:nvPr>
        </p:nvSpPr>
        <p:spPr>
          <a:xfrm>
            <a:off x="541365" y="2499223"/>
            <a:ext cx="1092204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Job Submission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5" name="Google Shape;335;p3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Jobs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3" name="Google Shape;343;p40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Char char="•"/>
            </a:pPr>
            <a:r>
              <a:rPr b="1" i="0" lang="en-US" sz="2380" u="none" cap="none" strike="noStrike">
                <a:solidFill>
                  <a:schemeClr val="dk1"/>
                </a:solidFill>
              </a:rPr>
              <a:t>What is a “job”?</a:t>
            </a:r>
            <a:endParaRPr b="1" sz="2380"/>
          </a:p>
          <a:p>
            <a:pPr indent="-201930" lvl="0" marL="22860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Char char="•"/>
            </a:pPr>
            <a:r>
              <a:rPr b="1" lang="en-US" sz="2380"/>
              <a:t>Batch jobs</a:t>
            </a:r>
            <a:endParaRPr b="1"/>
          </a:p>
          <a:p>
            <a:pPr indent="-205740" lvl="1" marL="685800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lang="en-US" sz="2040"/>
              <a:t>Submit job that will be executed when resources are available</a:t>
            </a:r>
            <a:endParaRPr/>
          </a:p>
          <a:p>
            <a:pPr indent="-205740" lvl="1" marL="685800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lang="en-US" sz="2040"/>
              <a:t>Create a text file containing information about the job</a:t>
            </a:r>
            <a:endParaRPr/>
          </a:p>
          <a:p>
            <a:pPr indent="-205740" lvl="1" marL="685800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lang="en-US" sz="2040"/>
              <a:t>Submit the job file to a queue</a:t>
            </a:r>
            <a:endParaRPr b="1" sz="2380"/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Char char="•"/>
            </a:pPr>
            <a:r>
              <a:rPr b="1" i="0" lang="en-US" sz="2380" u="none" cap="none" strike="noStrike">
                <a:solidFill>
                  <a:schemeClr val="dk1"/>
                </a:solidFill>
              </a:rPr>
              <a:t>Interactive jobs</a:t>
            </a:r>
            <a:endParaRPr b="1"/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b="0" i="0" lang="en-US" sz="204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 interactively at the command line of a compute node</a:t>
            </a:r>
            <a:endParaRPr/>
          </a:p>
          <a:p>
            <a:pPr indent="-774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None/>
            </a:pPr>
            <a:r>
              <a:t/>
            </a:r>
            <a:endParaRPr b="0" i="0" sz="238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4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6" name="Google Shape;346;p40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Job Scheduling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2" name="Google Shape;352;p4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Char char="•"/>
            </a:pPr>
            <a:r>
              <a:rPr b="0" i="0" lang="en-US" sz="238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a supercomputer, jobs are scheduled rather than just run instantly at the command line</a:t>
            </a:r>
            <a:endParaRPr/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b="0" i="0" lang="en-US" sz="204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Shared system</a:t>
            </a:r>
            <a:endParaRPr/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b="0" i="0" lang="en-US" sz="204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Jobs are put in a queue until resources are available</a:t>
            </a:r>
            <a:endParaRPr/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Char char="•"/>
            </a:pPr>
            <a:r>
              <a:rPr b="0" i="0" lang="en-US" sz="238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Need software that will distribute the jobs appropriately and manage the resources</a:t>
            </a:r>
            <a:endParaRPr/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</a:pPr>
            <a:r>
              <a:rPr b="0" i="0" lang="en-US" sz="204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 Linux Utility for Resource Management (Slurm)</a:t>
            </a:r>
            <a:endParaRPr/>
          </a:p>
          <a:p>
            <a:pPr indent="-2286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Keeps track of what nodes are busy/available, and what jobs are queued or running</a:t>
            </a:r>
            <a:endParaRPr/>
          </a:p>
          <a:p>
            <a:pPr indent="-2286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</a:pPr>
            <a: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Tells the resource manager when to run which job on the available resources</a:t>
            </a:r>
            <a:endParaRPr/>
          </a:p>
          <a:p>
            <a:pPr indent="-12065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905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None/>
            </a:pPr>
            <a:r>
              <a:t/>
            </a:r>
            <a:endParaRPr b="0" i="0" sz="204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p41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Before We Begin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838200" y="1690700"/>
            <a:ext cx="10515600" cy="4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534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focus of most of the seminar is UCB Summit users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CSU and XSEDE Summit users please understand things are somewhat different for you.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Email </a:t>
            </a:r>
            <a:r>
              <a:rPr lang="en-US" sz="1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rc-help@colorado.edu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 for exact 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discrepancies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Things to take particular note of: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Confusing, ambiguous, highly nuanced concepts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Common mistakes or frustrations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Best Practices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 questions to ask: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Why? Questions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a question is said to be covered later feel free to re-ask if it’s not answered to your satisfaction.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76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2" name="Google Shape;112;p1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5"/>
          <p:cNvSpPr txBox="1"/>
          <p:nvPr/>
        </p:nvSpPr>
        <p:spPr>
          <a:xfrm>
            <a:off x="6694700" y="5572275"/>
            <a:ext cx="50619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0" lvl="0" marL="2286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-US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https://github.com/ResearchComputing/New_User_Seminar</a:t>
            </a: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 and ‘Quality of Services’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2" name="Google Shape;362;p42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several ways to define where your job will run</a:t>
            </a:r>
            <a:endParaRPr/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Partitions (basically a queue):</a:t>
            </a:r>
            <a:endParaRPr/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Font typeface="Arial"/>
              <a:buChar char="•"/>
            </a:pPr>
            <a:r>
              <a:rPr b="0" i="0" lang="en-US" sz="1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Resources/hardware</a:t>
            </a:r>
            <a:endParaRPr/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QoS:</a:t>
            </a:r>
            <a:endParaRPr b="0" i="0" sz="217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Font typeface="Arial"/>
              <a:buChar char="•"/>
            </a:pPr>
            <a:r>
              <a:rPr b="0" i="0" lang="en-US" sz="1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Tells what the limits or characteristics of a job should be</a:t>
            </a:r>
            <a:endParaRPr/>
          </a:p>
          <a:p>
            <a:pPr indent="-2286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Arial"/>
              <a:buChar char="•"/>
            </a:pPr>
            <a:r>
              <a:rPr b="0" i="0" lang="en-US" sz="15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Maximum wall time</a:t>
            </a:r>
            <a:endParaRPr/>
          </a:p>
          <a:p>
            <a:pPr indent="-228600" lvl="2" marL="11430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Arial"/>
              <a:buChar char="•"/>
            </a:pPr>
            <a:r>
              <a:rPr b="0" i="0" lang="en-US" sz="15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Number of nodes</a:t>
            </a:r>
            <a:endParaRPr/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partition might have multiple QoS</a:t>
            </a:r>
            <a:endParaRPr b="0" i="0" sz="217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QoS might exist on multiple partitions</a:t>
            </a:r>
            <a:endParaRPr/>
          </a:p>
        </p:txBody>
      </p:sp>
      <p:sp>
        <p:nvSpPr>
          <p:cNvPr id="363" name="Google Shape;363;p4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5" name="Google Shape;365;p42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Available Partitions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aphicFrame>
        <p:nvGraphicFramePr>
          <p:cNvPr id="372" name="Google Shape;372;p43"/>
          <p:cNvGraphicFramePr/>
          <p:nvPr/>
        </p:nvGraphicFramePr>
        <p:xfrm>
          <a:off x="1499769" y="160479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{5743B658-326C-42AA-94FB-86484A30B38C}</a:tableStyleId>
              </a:tblPr>
              <a:tblGrid>
                <a:gridCol w="1761275"/>
                <a:gridCol w="1848750"/>
                <a:gridCol w="1554275"/>
                <a:gridCol w="1537900"/>
                <a:gridCol w="1668800"/>
              </a:tblGrid>
              <a:tr h="2712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Partition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Description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# of nodes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cores/node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GPUs/node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General Compute (Haswell)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380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shas-testing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General Compute Testing (Haswell)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shas-interactive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General Compute Interactive (Haswell)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3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sgpu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GPU-enabled nodes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effectively 4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sgpu-testing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GPU-enabled testing nodes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effectively 4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0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smem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High-memory nodes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48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3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sknl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Phi (Knights Landing) nodes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68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7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sknl-testing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Phi (Knights Landing) testing nodes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68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73" name="Google Shape;373;p43"/>
          <p:cNvSpPr/>
          <p:nvPr/>
        </p:nvSpPr>
        <p:spPr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875" spcFirstLastPara="1" rIns="1218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4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4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6" name="Google Shape;376;p43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3" name="Google Shape;383;p44"/>
          <p:cNvSpPr/>
          <p:nvPr/>
        </p:nvSpPr>
        <p:spPr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21875" spcFirstLastPara="1" rIns="1218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4" name="Google Shape;384;p44"/>
          <p:cNvGraphicFramePr/>
          <p:nvPr/>
        </p:nvGraphicFramePr>
        <p:xfrm>
          <a:off x="1111059" y="204389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{5743B658-326C-42AA-94FB-86484A30B38C}</a:tableStyleId>
              </a:tblPr>
              <a:tblGrid>
                <a:gridCol w="2319050"/>
                <a:gridCol w="1640025"/>
                <a:gridCol w="1378775"/>
                <a:gridCol w="1364250"/>
                <a:gridCol w="1480375"/>
              </a:tblGrid>
              <a:tr h="3737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QoS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Description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Maxwall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Max jobs/user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Max nodes/user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29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normal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Default QoS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Derived from partition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n/a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256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29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testing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quick turnaround when testing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0.5 H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24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29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interactive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interactive jobs with few nodes 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 H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</a:t>
                      </a:r>
                      <a:endParaRPr i="0" u="none" cap="none" strike="noStrik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29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long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jobs needing longer wall times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 D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n/a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20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7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condo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groups who have contributed to the Summit condo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 D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n/a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n/a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5" name="Google Shape;385;p4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4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7" name="Google Shape;387;p44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5"/>
          <p:cNvSpPr txBox="1"/>
          <p:nvPr>
            <p:ph type="title"/>
          </p:nvPr>
        </p:nvSpPr>
        <p:spPr>
          <a:xfrm>
            <a:off x="609607" y="274639"/>
            <a:ext cx="1092204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sz="3959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Useful Slurm Commands - sbatch</a:t>
            </a:r>
            <a:endParaRPr i="0" sz="3959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93" name="Google Shape;393;p4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1"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 submit a batch script to slurm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can use a bunch of flag options in a batch script or on the command line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Useful to put in script so have for future use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Example: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196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sbatch test.sh</a:t>
            </a:r>
            <a:endParaRPr i="0" sz="196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196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sbatch --partition=shas test.py</a:t>
            </a:r>
            <a:endParaRPr i="0" sz="196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45"/>
          <p:cNvSpPr txBox="1"/>
          <p:nvPr/>
        </p:nvSpPr>
        <p:spPr>
          <a:xfrm>
            <a:off x="7221958" y="5424886"/>
            <a:ext cx="413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http://slurm.schedmd.com/sbatch.html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7" name="Google Shape;397;p4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SBATCH Options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3" name="Google Shape;403;p46"/>
          <p:cNvSpPr txBox="1"/>
          <p:nvPr>
            <p:ph idx="1" type="body"/>
          </p:nvPr>
        </p:nvSpPr>
        <p:spPr>
          <a:xfrm>
            <a:off x="838200" y="1531750"/>
            <a:ext cx="10515600" cy="45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4277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10"/>
              <a:buFont typeface="Arial"/>
              <a:buNone/>
            </a:pP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</a:rPr>
              <a:t>#SBATCH &lt;options&gt;</a:t>
            </a:r>
            <a:r>
              <a:rPr lang="en-US" sz="1200">
                <a:solidFill>
                  <a:srgbClr val="0000FF"/>
                </a:solidFill>
                <a:highlight>
                  <a:srgbClr val="EFEFEF"/>
                </a:highlight>
              </a:rPr>
              <a:t>	</a:t>
            </a:r>
            <a:r>
              <a:rPr lang="en-US" sz="1200">
                <a:solidFill>
                  <a:srgbClr val="0000FF"/>
                </a:solidFill>
              </a:rPr>
              <a:t>   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</a:rPr>
              <a:t>sbatch &lt;options&gt;</a:t>
            </a:r>
            <a:endParaRPr sz="1200">
              <a:solidFill>
                <a:srgbClr val="0000FF"/>
              </a:solidFill>
              <a:highlight>
                <a:srgbClr val="EFEFEF"/>
              </a:highlight>
            </a:endParaRPr>
          </a:p>
          <a:p>
            <a:pPr indent="0" lvl="0" marL="114277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1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Allocation: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--account=&lt;account_no&gt;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Partition: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--partition=&lt;partition_name&gt;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Sending emails: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--mail-type=&lt;type&gt;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Email address: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--mail-user=&lt;user&gt;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Number of nodes: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--nodes=&lt;nodes&gt;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Number of tasks:   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--ntasks=&lt;processes&gt;</a:t>
            </a:r>
            <a:endParaRPr i="0" sz="12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Quality of service: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--qos=&lt;qos&gt;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Reservation: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--reservation=&lt;name&gt;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Wall time: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--time=&lt;wall time&gt;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470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Job Name:	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-US" sz="1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--job-name=&lt;jobname&gt;</a:t>
            </a:r>
            <a:endParaRPr sz="1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18116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47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736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n-US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FYI:  You do NOT actually type &lt;&gt; above – this designates something specific you as a user must enter about your job</a:t>
            </a:r>
            <a:endParaRPr b="1" sz="1200"/>
          </a:p>
          <a:p>
            <a:pPr indent="-17081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10"/>
              <a:buFont typeface="Arial"/>
              <a:buNone/>
            </a:pPr>
            <a:r>
              <a:t/>
            </a:r>
            <a:endParaRPr b="0" i="0" sz="91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4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http://slurm.schedmd.com/sbatch.html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4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4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Summit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3" name="Google Shape;413;p4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Make sure you load the appropriate slurm module – if on a Login Node:</a:t>
            </a:r>
            <a:endParaRPr/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t/>
            </a:r>
            <a:endParaRPr b="0" i="0" sz="217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rPr i="0" lang="en-US" sz="217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$ module load slurm/summit</a:t>
            </a:r>
            <a:endParaRPr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rPr i="0" lang="en-US" sz="217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$ ml slurm/summit #shorthand</a:t>
            </a:r>
            <a:endParaRPr i="0" sz="217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on a scompile node, this is not needed and will return an error.</a:t>
            </a:r>
            <a:endParaRPr b="0" i="0" sz="217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Char char="•"/>
            </a:pPr>
            <a:r>
              <a:rPr b="0" i="0" lang="en-US" sz="217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After you run this command you can run sbatch to submit jobs</a:t>
            </a:r>
            <a:endParaRPr b="0" i="0" sz="217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4" name="Google Shape;414;p4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6" name="Google Shape;416;p4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Blanca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2" name="Google Shape;422;p48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844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you are a Blanca user, you need an RC account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844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run jobs as a Blanca user, once you’ve logged into a login node, load the Blanca slurm module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4572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module load slurm/blanca</a:t>
            </a:r>
            <a:endParaRPr i="0" sz="18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--qos=blanca-&lt;group-identifier&gt;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high priority access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EFEFEF"/>
                </a:highlight>
                <a:latin typeface="Courier"/>
                <a:ea typeface="Courier"/>
                <a:cs typeface="Courier"/>
                <a:sym typeface="Courier"/>
              </a:rPr>
              <a:t>-</a:t>
            </a: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-qos=blanca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low-priority access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4414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844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certain users have access to Blanca – paid service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844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you are unsure, you can ask your advisor or RC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5780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•"/>
            </a:pPr>
            <a:r>
              <a:rPr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But likely if you are unsure you don’t have access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3" name="Google Shape;423;p4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48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PetaLibrary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1" name="Google Shape;431;p49"/>
          <p:cNvSpPr txBox="1"/>
          <p:nvPr>
            <p:ph idx="1" type="body"/>
          </p:nvPr>
        </p:nvSpPr>
        <p:spPr>
          <a:xfrm>
            <a:off x="779175" y="1444375"/>
            <a:ext cx="10515600" cy="49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access the PetaLibrary, you login in to one our RC’s login nodes as normal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542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Then you </a:t>
            </a:r>
            <a:r>
              <a:rPr i="0" lang="en-US" sz="2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to either </a:t>
            </a:r>
            <a:r>
              <a:rPr i="0" lang="en-US" sz="2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/work/&lt;groupname&gt;</a:t>
            </a: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or </a:t>
            </a:r>
            <a:r>
              <a:rPr i="0" lang="en-US" sz="2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/archive/&lt;groupname&gt;</a:t>
            </a: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depending on your PetaLibrary service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2725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&lt;groupname&gt;</a:t>
            </a: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is the name set for your group when you set up the PetaLibrary service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2725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do not include the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&lt;&gt;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542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certain users have access to PetaLibrary – paid service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542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you are unsure, you can ask your advisor or RC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2725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But likely if you are unsure you don’t have access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b="0" i="0" sz="196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4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4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4" name="Google Shape;434;p49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0"/>
          <p:cNvSpPr txBox="1"/>
          <p:nvPr>
            <p:ph type="title"/>
          </p:nvPr>
        </p:nvSpPr>
        <p:spPr>
          <a:xfrm>
            <a:off x="1981207" y="2798899"/>
            <a:ext cx="8191532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Practice Examples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0" name="Google Shape;440;p5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5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Job! 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8" name="Google Shape;448;p5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a slurm job with the following instructions: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should run the Unix “hostname” command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be submitted from a bash script named hostname_summit.sh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node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1 minute wall time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from the </a:t>
            </a:r>
            <a:r>
              <a:rPr lang="en-US" sz="1960"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QOS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47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AutoNum type="arabicPeriod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shas-testing partition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8501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 Black"/>
              <a:buNone/>
            </a:pPr>
            <a:r>
              <a:t/>
            </a:r>
            <a:endParaRPr b="0" i="0" sz="196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b="0" i="0" sz="196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85019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 Black"/>
              <a:buNone/>
            </a:pPr>
            <a:r>
              <a:t/>
            </a:r>
            <a:endParaRPr b="0" i="0" sz="196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5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5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1" name="Google Shape;451;p51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838200" y="1563500"/>
            <a:ext cx="10515600" cy="43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534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RC?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Steps to get access to our systems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Accounts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Two-factor authentication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Allocations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Logging in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Navigating our systems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 spaces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transfer - Globus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Software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Char char="●"/>
            </a:pPr>
            <a:r>
              <a:rPr b="1" i="0" lang="en-US" sz="2590" u="none" cap="none" strike="noStrike">
                <a:solidFill>
                  <a:schemeClr val="dk1"/>
                </a:solidFill>
              </a:rPr>
              <a:t>Running jobs</a:t>
            </a:r>
            <a:endParaRPr b="1"/>
          </a:p>
        </p:txBody>
      </p:sp>
      <p:sp>
        <p:nvSpPr>
          <p:cNvPr id="120" name="Google Shape;120;p1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" name="Google Shape;122;p1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6"/>
          <p:cNvSpPr txBox="1"/>
          <p:nvPr/>
        </p:nvSpPr>
        <p:spPr>
          <a:xfrm>
            <a:off x="6651150" y="5594050"/>
            <a:ext cx="5160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27000" lvl="0" marL="2286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-US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https://github.com/ResearchComputing/New_User_Seminar</a:t>
            </a: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2"/>
          <p:cNvSpPr txBox="1"/>
          <p:nvPr>
            <p:ph type="title"/>
          </p:nvPr>
        </p:nvSpPr>
        <p:spPr>
          <a:xfrm>
            <a:off x="843150" y="710500"/>
            <a:ext cx="106731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Hostname_</a:t>
            </a: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</a:t>
            </a: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ummit.sh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8" name="Google Shape;458;p52"/>
          <p:cNvSpPr txBox="1"/>
          <p:nvPr>
            <p:ph idx="1" type="body"/>
          </p:nvPr>
        </p:nvSpPr>
        <p:spPr>
          <a:xfrm>
            <a:off x="634950" y="1709574"/>
            <a:ext cx="10922100" cy="4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--nodes=1                     # Number of requested nodes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--time=0:01:00                # Max wall time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--qos=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                # Specify 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QOS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--partition=shas-testing      # Specify Summit haswell test</a:t>
            </a: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 nodes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--output=hostname_%j.out      # Rename standard output file</a:t>
            </a:r>
            <a:b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purge all existing modules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9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9" name="Google Shape;459;p5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5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1" name="Google Shape;461;p52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the script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8" name="Google Shape;468;p53"/>
          <p:cNvSpPr txBox="1"/>
          <p:nvPr>
            <p:ph idx="1" type="body"/>
          </p:nvPr>
        </p:nvSpPr>
        <p:spPr>
          <a:xfrm>
            <a:off x="609609" y="1600201"/>
            <a:ext cx="10028895" cy="4688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534" lvl="0" marL="22860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Submit the job: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1" marL="548532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rPr lang="en-US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sbatch hostname_summit.sh</a:t>
            </a:r>
            <a:endParaRPr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0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t/>
            </a:r>
            <a:endParaRPr sz="222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16534" lvl="0" marL="228600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Check output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1" marL="548532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t/>
            </a:r>
            <a:endParaRPr i="0" sz="222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1" marL="548532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t/>
            </a:r>
            <a:endParaRPr b="0" i="0" sz="222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5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1" name="Google Shape;471;p53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Another slurm command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7" name="Google Shape;477;p54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Helvetica Neue"/>
              <a:buChar char="•"/>
            </a:pPr>
            <a:r>
              <a:rPr b="1" i="0" lang="en-US" sz="238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squeue</a:t>
            </a:r>
            <a:endParaRPr b="1" i="0" sz="238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875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View information about jobs located in the slurm scheduling queue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98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OPTIONS: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875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User: 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-u &lt;user_list&gt;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38759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Queues: 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--qos=&lt;qos_list&gt;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774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"/>
              <a:buNone/>
            </a:pPr>
            <a:r>
              <a:t/>
            </a:r>
            <a:endParaRPr b="0" i="0" sz="238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987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EXAMPLE: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65"/>
              <a:buFont typeface="Arial"/>
              <a:buNone/>
            </a:pPr>
            <a:r>
              <a:rPr i="0" lang="en-US" sz="2465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squeue: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0" lang="en-US" sz="22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–-qos=debug</a:t>
            </a:r>
            <a:endParaRPr sz="22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54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http://slurm.schedmd.com/squeue.html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5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5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1" name="Google Shape;481;p54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5"/>
          <p:cNvSpPr txBox="1"/>
          <p:nvPr>
            <p:ph type="title"/>
          </p:nvPr>
        </p:nvSpPr>
        <p:spPr>
          <a:xfrm>
            <a:off x="873062" y="683564"/>
            <a:ext cx="95859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8" name="Google Shape;488;p55"/>
          <p:cNvSpPr txBox="1"/>
          <p:nvPr>
            <p:ph idx="1" type="body"/>
          </p:nvPr>
        </p:nvSpPr>
        <p:spPr>
          <a:xfrm>
            <a:off x="533850" y="1630500"/>
            <a:ext cx="9585900" cy="43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38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a slurm job with the following instructions: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9730" lvl="0" marL="4572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Helvetica Neue"/>
              <a:buAutoNum type="arabicPeriod"/>
            </a:pPr>
            <a:r>
              <a:rPr i="0" lang="en-US" sz="238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should run first the whoami command, then the Unix “sleep” command for 30 seconds, then the hostname command</a:t>
            </a:r>
            <a:endParaRPr sz="238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Helvetica Neue"/>
              <a:buChar char="•"/>
            </a:pPr>
            <a:r>
              <a:rPr i="0" lang="en-US" sz="204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 for these Unix commands are below:</a:t>
            </a:r>
            <a:endParaRPr i="0" sz="204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99059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None/>
            </a:pPr>
            <a:r>
              <a:t/>
            </a:r>
            <a:endParaRPr b="0" i="0" sz="204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95"/>
              <a:buFont typeface="Arial"/>
              <a:buNone/>
            </a:pPr>
            <a:r>
              <a:rPr i="0" lang="en-US" sz="2295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whoami</a:t>
            </a:r>
            <a:endParaRPr i="0" sz="2295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95"/>
              <a:buFont typeface="Arial"/>
              <a:buNone/>
            </a:pPr>
            <a:r>
              <a:rPr i="0" lang="en-US" sz="2295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sleep 30</a:t>
            </a:r>
            <a:endParaRPr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95"/>
              <a:buFont typeface="Arial"/>
              <a:buNone/>
            </a:pPr>
            <a:r>
              <a:rPr i="0" lang="en-US" sz="2295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hostname</a:t>
            </a:r>
            <a:endParaRPr i="0" sz="2125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99059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None/>
            </a:pPr>
            <a:r>
              <a:t/>
            </a:r>
            <a:endParaRPr b="0" i="0" sz="204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8349" lvl="0" marL="761849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Arial Black"/>
              <a:buNone/>
            </a:pPr>
            <a:r>
              <a:t/>
            </a:r>
            <a:endParaRPr b="0" i="0" sz="238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5"/>
          <p:cNvSpPr txBox="1"/>
          <p:nvPr/>
        </p:nvSpPr>
        <p:spPr>
          <a:xfrm>
            <a:off x="7535777" y="5467036"/>
            <a:ext cx="420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http://slurm.schedmd.com/squeue.html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5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2" name="Google Shape;492;p5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6"/>
          <p:cNvSpPr txBox="1"/>
          <p:nvPr>
            <p:ph type="title"/>
          </p:nvPr>
        </p:nvSpPr>
        <p:spPr>
          <a:xfrm>
            <a:off x="873237" y="683564"/>
            <a:ext cx="95859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99" name="Google Shape;499;p56"/>
          <p:cNvSpPr txBox="1"/>
          <p:nvPr>
            <p:ph idx="1" type="body"/>
          </p:nvPr>
        </p:nvSpPr>
        <p:spPr>
          <a:xfrm>
            <a:off x="546750" y="1509989"/>
            <a:ext cx="11098500" cy="45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a slurm job with the following instructions: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82"/>
              <a:buFont typeface="Arial"/>
              <a:buNone/>
            </a:pPr>
            <a:r>
              <a:t/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be submitted from a bash script named sleep.sh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node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Request a 1 minute wall time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the job from the normal QOS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the job from the Summit haswell partition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 your job sleep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78872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AutoNum type="arabicPeriod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Email yourself the results at the end of the job run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Hint:  This requires two SBATCH directives to do this – see link at top of this slide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"/>
              <a:buNone/>
            </a:pPr>
            <a:r>
              <a:t/>
            </a:r>
            <a:endParaRPr i="0" sz="259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45014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Arial Black"/>
              <a:buNone/>
            </a:pPr>
            <a:r>
              <a:t/>
            </a:r>
            <a:endParaRPr b="0" i="0" sz="259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http://slurm.schedmd.com/squeue.html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5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3" name="Google Shape;503;p5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7"/>
          <p:cNvSpPr txBox="1"/>
          <p:nvPr>
            <p:ph type="title"/>
          </p:nvPr>
        </p:nvSpPr>
        <p:spPr>
          <a:xfrm>
            <a:off x="873976" y="792216"/>
            <a:ext cx="109221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0" name="Google Shape;510;p57"/>
          <p:cNvSpPr txBox="1"/>
          <p:nvPr>
            <p:ph idx="1" type="body"/>
          </p:nvPr>
        </p:nvSpPr>
        <p:spPr>
          <a:xfrm>
            <a:off x="625375" y="1444375"/>
            <a:ext cx="11301300" cy="46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--nodes=1                               # Number of requested nodes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--time=0:01:00                          # Max walltime</a:t>
            </a:r>
            <a:endParaRPr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--qos=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                           # Specify 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QOS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--partition=shas-testing                # Specify Summit 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Haswell</a:t>
            </a: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nodes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--output=sleep_%j.out                   # Rename standard output file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--job-name=sleep                        # Job submission name   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t/>
            </a:r>
            <a:endParaRPr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purge all existing modules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t/>
            </a:r>
            <a:endParaRPr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whoami</a:t>
            </a:r>
            <a:endParaRPr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sleep 30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1" name="Google Shape;511;p5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5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3" name="Google Shape;513;p5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script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19" name="Google Shape;519;p58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run a Matlab program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run the bash script matlab.sh</a:t>
            </a:r>
            <a:endParaRPr i="0" sz="2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script calls and runs matlab_tic.m</a:t>
            </a:r>
            <a:endParaRPr i="0" sz="2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5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5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2" name="Google Shape;522;p58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the script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9" name="Google Shape;529;p59"/>
          <p:cNvSpPr txBox="1"/>
          <p:nvPr>
            <p:ph idx="1" type="body"/>
          </p:nvPr>
        </p:nvSpPr>
        <p:spPr>
          <a:xfrm>
            <a:off x="609609" y="1600201"/>
            <a:ext cx="10028895" cy="46884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the job:</a:t>
            </a:r>
            <a:endParaRPr/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sbatch matlab.sh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Check output</a:t>
            </a:r>
            <a:endParaRPr b="0" i="0" sz="25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5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5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2" name="Google Shape;532;p59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0"/>
          <p:cNvSpPr txBox="1"/>
          <p:nvPr>
            <p:ph type="title"/>
          </p:nvPr>
        </p:nvSpPr>
        <p:spPr>
          <a:xfrm>
            <a:off x="847401" y="840571"/>
            <a:ext cx="109221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Matlab.sh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39" name="Google Shape;539;p60"/>
          <p:cNvSpPr txBox="1"/>
          <p:nvPr>
            <p:ph idx="1" type="body"/>
          </p:nvPr>
        </p:nvSpPr>
        <p:spPr>
          <a:xfrm>
            <a:off x="634950" y="1533175"/>
            <a:ext cx="10922100" cy="4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--nodes=1                       # Number of requested nodes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--time=0:02:00                  # Max walltime</a:t>
            </a:r>
            <a:endParaRPr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--qos=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                  # Specify debug QOS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--partition=shas-</a:t>
            </a:r>
            <a:r>
              <a:rPr lang="en-US" sz="1200"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        # Specify Summit haswell nodes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#SBATCH --output=matlab_%j.out          # Output file name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b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purge all existing modules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Load Matlab module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module load matlab</a:t>
            </a:r>
            <a:endParaRPr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Run matlab without a GUI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matlab -nodisplay -nodesktop -r "clear; matlab_tic;"</a:t>
            </a:r>
            <a:endParaRPr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54853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6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6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2" name="Google Shape;542;p60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1"/>
          <p:cNvSpPr txBox="1"/>
          <p:nvPr>
            <p:ph type="title"/>
          </p:nvPr>
        </p:nvSpPr>
        <p:spPr>
          <a:xfrm>
            <a:off x="837852" y="635114"/>
            <a:ext cx="95175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 Black"/>
              <a:buNone/>
            </a:pPr>
            <a:r>
              <a:rPr i="0" lang="en-US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</a:t>
            </a:r>
            <a:endParaRPr i="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49" name="Google Shape;549;p61"/>
          <p:cNvSpPr txBox="1"/>
          <p:nvPr>
            <p:ph idx="1" type="body"/>
          </p:nvPr>
        </p:nvSpPr>
        <p:spPr>
          <a:xfrm>
            <a:off x="625375" y="1492825"/>
            <a:ext cx="11452200" cy="4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3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a slurm job with the following instructions:</a:t>
            </a:r>
            <a:endParaRPr b="0" i="0" sz="13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an R program called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R_program.R</a:t>
            </a: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that creates a vector called “planets” and then list the planets in the vector</a:t>
            </a:r>
            <a:r>
              <a:rPr lang="en-US" sz="1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Syntax: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planets &lt;- c("Mercury", "Venus", "Earth", "Mars", "Jupiter", "Saturn", "Uranus", "Neptune"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, "Pluto</a:t>
            </a:r>
            <a:r>
              <a:rPr lang="en-US" sz="14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”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14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off the vector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Syntax: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print(planets)</a:t>
            </a:r>
            <a:endParaRPr sz="14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a bash script called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R_code.sh</a:t>
            </a: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that runs the R script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Syntax: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Rscript R_program.R</a:t>
            </a:r>
            <a:endParaRPr sz="14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node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1 minute wall time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Specify the debug QOS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Specify the shas partition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output will be put in a file called </a:t>
            </a:r>
            <a:r>
              <a:rPr i="0" lang="en-US" sz="14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R_code_%j.out</a:t>
            </a:r>
            <a:endParaRPr sz="14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AutoNum type="arabicPeriod"/>
            </a:pPr>
            <a:r>
              <a:rPr i="0" lang="en-US" sz="1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Don’t forget to load the R module!  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"/>
              <a:buNone/>
            </a:pPr>
            <a:r>
              <a:t/>
            </a:r>
            <a:endParaRPr b="0" i="0" sz="13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25023" lvl="0" marL="761849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30"/>
              <a:buFont typeface="Arial Black"/>
              <a:buNone/>
            </a:pPr>
            <a:r>
              <a:t/>
            </a:r>
            <a:endParaRPr b="0" i="0" sz="13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6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6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52" name="Google Shape;552;p61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Research Computing?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921900" y="1603025"/>
            <a:ext cx="10515600" cy="3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6534" lvl="0" marL="228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Provide services for researchers that include: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Large scale computing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storage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High speed data transfer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management support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Consulting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Training</a:t>
            </a:r>
            <a:endParaRPr b="0" i="0" sz="259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65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●"/>
            </a:pPr>
            <a:r>
              <a:rPr b="1"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are likely best known for: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Summit Supercomputer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PetaLibrary storage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1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2" name="Google Shape;132;p1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7"/>
          <p:cNvSpPr txBox="1"/>
          <p:nvPr/>
        </p:nvSpPr>
        <p:spPr>
          <a:xfrm>
            <a:off x="6651150" y="5594050"/>
            <a:ext cx="5160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27000" lvl="0" marL="2286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-US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https://github.com/ResearchComputing/New_User_Seminar</a:t>
            </a: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Solution – R_code.sh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59" name="Google Shape;559;p62"/>
          <p:cNvSpPr txBox="1"/>
          <p:nvPr>
            <p:ph idx="1" type="body"/>
          </p:nvPr>
        </p:nvSpPr>
        <p:spPr>
          <a:xfrm>
            <a:off x="625375" y="1506100"/>
            <a:ext cx="10649700" cy="46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</a:t>
            </a: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!/bin/bash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#SBATCH --nodes=1                               # Number of requested nodes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#SBATCH --time=0:01:00                          # Max walltime</a:t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#SBATCH --qos=</a:t>
            </a:r>
            <a:r>
              <a:rPr lang="en-US" sz="1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testing</a:t>
            </a: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                          # Specify debug QOS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</a:t>
            </a:r>
            <a:r>
              <a:rPr lang="en-US" sz="11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s-testing</a:t>
            </a: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            # Specify Summit haswell nodes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#SBATCH --output=R_code_%j.out                  # Output file name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 purge all existing modules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t/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 Load the R module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module load R/3.3.0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 Run R Script</a:t>
            </a:r>
            <a:endParaRPr sz="11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Arial"/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Rscript R_program.R</a:t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0" name="Google Shape;560;p6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6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2" name="Google Shape;562;p62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Solution – R_program.R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69" name="Google Shape;569;p63"/>
          <p:cNvSpPr txBox="1"/>
          <p:nvPr>
            <p:ph idx="1" type="body"/>
          </p:nvPr>
        </p:nvSpPr>
        <p:spPr>
          <a:xfrm>
            <a:off x="609601" y="1712893"/>
            <a:ext cx="11223008" cy="4443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5237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Simple R code example by Shelley Knuth (shelley.knuth@colorado.edu)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Create vector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planets &lt;- c("Mercury", "Venus", "Earth", "Mars", "Jupiter", "Saturn", "Uranus", "Neptune", "Pluto")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Print off vector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1800"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planets)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0" name="Google Shape;570;p6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6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2" name="Google Shape;572;p63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jobs!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8" name="Google Shape;578;p64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Sometimes we want our job to run in the background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Sometimes we want to work in program in real time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example, Matlab</a:t>
            </a:r>
            <a:endParaRPr i="0" sz="2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</a:pPr>
            <a:r>
              <a:rPr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run an interactive Matlab job</a:t>
            </a:r>
            <a:endParaRPr i="0" sz="2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9" name="Google Shape;579;p6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6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1" name="Google Shape;581;p64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87" name="Google Shape;587;p65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1775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this example we’ll use X windows to access the Matlab GUI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17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do this, we are going to log out and log back in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necessary for demo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Need to add something to the sign in process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1" marL="548532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31775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Mac Users: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1" marL="1693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	</a:t>
            </a:r>
            <a:r>
              <a:rPr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ssh -X </a:t>
            </a:r>
            <a:r>
              <a:rPr i="0" lang="en-US" sz="1800" u="sng" cap="none" strike="noStrike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username@login.rc.colorado.edu</a:t>
            </a:r>
            <a:endParaRPr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1" marL="1693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rgbClr val="0000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486" lvl="1" marL="474037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Windows Users, must set up X-forwarding through your SSH client program</a:t>
            </a:r>
            <a:endParaRPr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9450" lvl="0" marL="452875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Also must have an X-server package on your laptop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7650" lvl="1" marL="685800" marR="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Xming for Windows or XQuartz for Mac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8" name="Google Shape;588;p6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6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0" name="Google Shape;590;p65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6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6" name="Google Shape;596;p66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384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work with Matlab interactively, we’re going to request some time from the supercomputer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When the resources become available then we will start up Matlab</a:t>
            </a:r>
            <a:endParaRPr i="0" sz="22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438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Commands to run: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module load slurm/summit</a:t>
            </a:r>
            <a:endParaRPr sz="18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29"/>
              <a:buFont typeface="Arial"/>
              <a:buNone/>
            </a:pP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sinteractive --qos=debug --time=00:05:00</a:t>
            </a:r>
            <a:endParaRPr sz="18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we receive a prompt, then: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29"/>
              <a:buFont typeface="Arial"/>
              <a:buNone/>
            </a:pP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module load matlab</a:t>
            </a:r>
            <a:endParaRPr i="0" sz="18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29"/>
              <a:buFont typeface="Arial"/>
              <a:buNone/>
            </a:pPr>
            <a:r>
              <a:rPr i="0" lang="en-US" sz="1800" u="none" cap="none" strike="noStrike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matlab</a:t>
            </a:r>
            <a:endParaRPr i="0" sz="1800" u="none" cap="none" strike="noStrike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39458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•"/>
            </a:pPr>
            <a:r>
              <a:rPr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we finish we must exit!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b="0" i="0" sz="196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6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6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9" name="Google Shape;599;p66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6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Questions?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05" name="Google Shape;605;p6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Email </a:t>
            </a:r>
            <a:r>
              <a:rPr i="0" lang="en-US" sz="196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rc-help@colorado.edu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Twitter:  @CUBoulderRC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Link to survey on this topic: 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52371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rPr i="0" lang="en-US" sz="196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http://tinyurl.com/curc-survey16</a:t>
            </a: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0414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None/>
            </a:pPr>
            <a:r>
              <a:t/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Helvetica Neue"/>
              <a:buChar char="•"/>
            </a:pP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i="0" lang="en-US" sz="196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https://github.com/ResearchComputing/New_User_Seminar</a:t>
            </a:r>
            <a:r>
              <a:rPr i="0" lang="en-US" sz="196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i="0" sz="196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6" name="Google Shape;606;p6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6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8" name="Google Shape;608;p67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Would I Use Summit For?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838200" y="1584700"/>
            <a:ext cx="10515600" cy="42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834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</a:rPr>
              <a:t>Research Computing is more than just Summit...</a:t>
            </a:r>
            <a:endParaRPr b="1" sz="2200"/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...But it is what we are most known for</a:t>
            </a:r>
            <a:endParaRPr b="1" sz="2200"/>
          </a:p>
          <a:p>
            <a:pPr indent="-190500" lvl="0" marL="228600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lang="en-US" sz="2200"/>
              <a:t>So what would you use Summit for?</a:t>
            </a:r>
            <a:endParaRPr b="1" sz="2200"/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Solving large problems that require more:</a:t>
            </a:r>
            <a:endParaRPr sz="1800"/>
          </a:p>
          <a:p>
            <a:pPr indent="-212725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than you have on your personal computer</a:t>
            </a:r>
            <a:endParaRPr sz="1600"/>
          </a:p>
          <a:p>
            <a:pPr indent="-212725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Cores/nodes/power than you have on your personal computer</a:t>
            </a:r>
            <a:endParaRPr sz="1600"/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 performance GPU computing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 memory jobs</a:t>
            </a:r>
            <a:endParaRPr sz="1800"/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Visualization rendering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834" lvl="0" marL="2286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</a:rPr>
              <a:t>Not a place for:</a:t>
            </a:r>
            <a:endParaRPr b="1" sz="2200"/>
          </a:p>
          <a:p>
            <a:pPr indent="-201930" lvl="1" marL="6858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data storage</a:t>
            </a:r>
            <a:endParaRPr sz="1800"/>
          </a:p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p18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18"/>
          <p:cNvSpPr txBox="1"/>
          <p:nvPr/>
        </p:nvSpPr>
        <p:spPr>
          <a:xfrm>
            <a:off x="6651150" y="5594050"/>
            <a:ext cx="51600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27000" lvl="0" marL="2286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-US" sz="12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https://github.com/ResearchComputing/New_User_Seminar</a:t>
            </a:r>
            <a:r>
              <a:rPr lang="en-US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Hardware - Summit Supercomputer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932775" y="1621425"/>
            <a:ext cx="7156500" cy="3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450+ compute nodes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24 cores per node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11,400 total cores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Omni-Path network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1.2 PB scratch storage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GPFS File system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67% CU, 23% CSU, 10% RMACC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9265" y="2012116"/>
            <a:ext cx="2997871" cy="299787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19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678375" y="354525"/>
            <a:ext cx="112038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Additional Types of Summit Compute Nodes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1" name="Google Shape;161;p20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b="1"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Graphics Processing Unit (GPU) Nodes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NVIDIA Tesla K80 (2/node)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b="1"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 High Memory Nodes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TB of memory/node, 48 cores/node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32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b="1" i="0" lang="en-US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Phi Nodes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2065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 nodes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2065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Intel Xeon Phi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2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4" name="Google Shape;164;p20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i="0" lang="en-US" sz="4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 To Access RC Resources?</a:t>
            </a:r>
            <a:endParaRPr i="0" sz="4400" u="none" cap="none" strike="noStrike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0" name="Google Shape;170;p2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AutoNum type="arabicPeriod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Get an account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AutoNum type="arabicPeriod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 up two factor authentication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 up an allocation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 (Unnecessary</a:t>
            </a: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 Blanca or PetaLibrary)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AutoNum type="arabicPeriod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 in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AutoNum type="arabicPeriod"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greatness  </a:t>
            </a:r>
            <a:endParaRPr sz="2590"/>
          </a:p>
          <a:p>
            <a:pPr indent="0" lvl="0" marL="4572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90"/>
          </a:p>
          <a:p>
            <a:pPr indent="0" lvl="0" marL="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After you login, you will need to do many additional things that we will discuss today</a:t>
            </a:r>
            <a:endParaRPr i="0" sz="2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2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New User Seminar</a:t>
            </a:r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3" name="Google Shape;173;p21"/>
          <p:cNvCxnSpPr/>
          <p:nvPr/>
        </p:nvCxnSpPr>
        <p:spPr>
          <a:xfrm>
            <a:off x="625375" y="1444375"/>
            <a:ext cx="82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